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611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8745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9FD3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PENOBSCOT COUNTY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77240" y="228600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New Correctional Facility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822960" y="3383280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C7D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plan to replace an aging county jail, and how the decision will be made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22960" y="4206240"/>
            <a:ext cx="2743200" cy="45720"/>
          </a:xfrm>
          <a:prstGeom prst="roundRect">
            <a:avLst>
              <a:gd name="adj" fmla="val 40000"/>
            </a:avLst>
          </a:prstGeom>
          <a:solidFill>
            <a:srgbClr val="B884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44348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B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the Board of Commissioners  ·  September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C7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 TODAY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aging jail, past its service life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600200"/>
            <a:ext cx="2743200" cy="1143000"/>
          </a:xfrm>
          <a:prstGeom prst="roundRect">
            <a:avLst>
              <a:gd name="adj" fmla="val 4800"/>
            </a:avLst>
          </a:prstGeom>
          <a:solidFill>
            <a:srgbClr val="1F3864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74650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1869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49224" y="2331720"/>
            <a:ext cx="245059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year the current facility was built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401568" y="1600200"/>
            <a:ext cx="2743200" cy="1143000"/>
          </a:xfrm>
          <a:prstGeom prst="roundRect">
            <a:avLst>
              <a:gd name="adj" fmla="val 4800"/>
            </a:avLst>
          </a:prstGeom>
          <a:solidFill>
            <a:srgbClr val="2C7A7B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401568" y="174650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66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3547872" y="2331720"/>
            <a:ext cx="245059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held in other counties for lack of space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300216" y="1600200"/>
            <a:ext cx="2743200" cy="1143000"/>
          </a:xfrm>
          <a:prstGeom prst="roundRect">
            <a:avLst>
              <a:gd name="adj" fmla="val 4800"/>
            </a:avLst>
          </a:prstGeom>
          <a:solidFill>
            <a:srgbClr val="B8842C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300216" y="174650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$2.5M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6446520" y="2331720"/>
            <a:ext cx="245059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Spent each year boarding detainees out of county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9198864" y="1600200"/>
            <a:ext cx="2487168" cy="1143000"/>
          </a:xfrm>
          <a:prstGeom prst="roundRect">
            <a:avLst>
              <a:gd name="adj" fmla="val 4800"/>
            </a:avLst>
          </a:prstGeom>
          <a:solidFill>
            <a:srgbClr val="9B3232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98864" y="1746504"/>
            <a:ext cx="2487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$814,100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9345168" y="2331720"/>
            <a:ext cx="21945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Urgent life-safety repairs identified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02920" y="3063240"/>
            <a:ext cx="11183112" cy="2880360"/>
          </a:xfrm>
          <a:prstGeom prst="roundRect">
            <a:avLst>
              <a:gd name="adj" fmla="val 1905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2960" y="3291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county is facing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22960" y="3794760"/>
            <a:ext cx="10515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county jail was built in 1869 and is past its service life. Keeping it running safely now requires $814,100 in urgent life-safety repairs, triaged from $3.84M in identified needs.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regularly holds more people than it was built for. To manage the overflow, the county boards roughly 66 detainees in other counties, at a cost of about $2.5M a year.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Boarding people out of county also moves them away from local courts, programs, and families, and leaves the county dependent on space it does not control.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02920" y="643737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Penobscot County  ·  Board of Commissioners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24712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C7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ACT NOW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pressures are converging on the jail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737360"/>
            <a:ext cx="3630168" cy="3749040"/>
          </a:xfrm>
          <a:prstGeom prst="roundRect">
            <a:avLst>
              <a:gd name="adj" fmla="val 1511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3630168" cy="128016"/>
          </a:xfrm>
          <a:prstGeom prst="roundRect">
            <a:avLst>
              <a:gd name="adj" fmla="val 14286"/>
            </a:avLst>
          </a:prstGeom>
          <a:solidFill>
            <a:srgbClr val="9B32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1488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Condition and safety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2834640"/>
            <a:ext cx="31089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1869 building that needs urgent life-safety work just to keep operating. Deferred maintenance compounds every year it stays open.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61104" y="1737360"/>
            <a:ext cx="3630168" cy="3749040"/>
          </a:xfrm>
          <a:prstGeom prst="roundRect">
            <a:avLst>
              <a:gd name="adj" fmla="val 1511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261104" y="1737360"/>
            <a:ext cx="3630168" cy="128016"/>
          </a:xfrm>
          <a:prstGeom prst="roundRect">
            <a:avLst>
              <a:gd name="adj" fmla="val 14286"/>
            </a:avLst>
          </a:prstGeom>
          <a:solidFill>
            <a:srgbClr val="2C7A7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35424" y="21488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Capacity and boarding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535424" y="2834640"/>
            <a:ext cx="31089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facility holds more people than it was designed for, so the county pays to house detainees elsewhere and loses local control over that space.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19288" y="1737360"/>
            <a:ext cx="3630168" cy="3749040"/>
          </a:xfrm>
          <a:prstGeom prst="roundRect">
            <a:avLst>
              <a:gd name="adj" fmla="val 1511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019288" y="1737360"/>
            <a:ext cx="3630168" cy="128016"/>
          </a:xfrm>
          <a:prstGeom prst="roundRect">
            <a:avLst>
              <a:gd name="adj" fmla="val 14286"/>
            </a:avLst>
          </a:prstGeom>
          <a:solidFill>
            <a:srgbClr val="B884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93608" y="21488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293608" y="2834640"/>
            <a:ext cx="31089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 of running and patching the old jail, plus boarding, rises faster than the county assessment can, and lands on the levy.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02920" y="643737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Penobscot County  ·  Board of Commissioners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24712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C7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DECISION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options, and why the county chose to build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737360"/>
            <a:ext cx="11183112" cy="914400"/>
          </a:xfrm>
          <a:prstGeom prst="roundRect">
            <a:avLst>
              <a:gd name="adj" fmla="val 6000"/>
            </a:avLst>
          </a:prstGeom>
          <a:solidFill>
            <a:srgbClr val="F4E3E3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847088"/>
            <a:ext cx="2468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Close the jail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3383280" y="1828800"/>
            <a:ext cx="6400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the entire population out of county. Estimated $7.8M to $11.7M a year, with a total loss of local control. Not workable.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9921240" y="1993392"/>
            <a:ext cx="1554480" cy="402336"/>
          </a:xfrm>
          <a:prstGeom prst="roundRect">
            <a:avLst>
              <a:gd name="adj" fmla="val 22727"/>
            </a:avLst>
          </a:prstGeom>
          <a:solidFill>
            <a:srgbClr val="9B32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921240" y="1993392"/>
            <a:ext cx="1554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Rejected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02920" y="2743200"/>
            <a:ext cx="11183112" cy="914400"/>
          </a:xfrm>
          <a:prstGeom prst="roundRect">
            <a:avLst>
              <a:gd name="adj" fmla="val 6000"/>
            </a:avLst>
          </a:prstGeom>
          <a:solidFill>
            <a:srgbClr val="FBEFD6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77240" y="2852928"/>
            <a:ext cx="2468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Status quo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383280" y="2834640"/>
            <a:ext cx="6400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operating and patching the 1869 building. Lowest cost today, highest cost over time as repairs and boarding compound.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9921240" y="2999232"/>
            <a:ext cx="1554480" cy="402336"/>
          </a:xfrm>
          <a:prstGeom prst="roundRect">
            <a:avLst>
              <a:gd name="adj" fmla="val 22727"/>
            </a:avLst>
          </a:prstGeom>
          <a:solidFill>
            <a:srgbClr val="B884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921240" y="2999232"/>
            <a:ext cx="1554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costly long-run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02920" y="3749040"/>
            <a:ext cx="11183112" cy="914400"/>
          </a:xfrm>
          <a:prstGeom prst="roundRect">
            <a:avLst>
              <a:gd name="adj" fmla="val 6000"/>
            </a:avLst>
          </a:prstGeom>
          <a:solidFill>
            <a:srgbClr val="E7F1EB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77240" y="3858768"/>
            <a:ext cx="2468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 new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383280" y="3840480"/>
            <a:ext cx="6400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the facility. Higher near-term cost, lowest long-run cost, and it ends boarding out of county. This is the chosen path.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921240" y="4005072"/>
            <a:ext cx="1554480" cy="402336"/>
          </a:xfrm>
          <a:prstGeom prst="roundRect">
            <a:avLst>
              <a:gd name="adj" fmla="val 22727"/>
            </a:avLst>
          </a:prstGeom>
          <a:solidFill>
            <a:srgbClr val="2E7D5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921240" y="4005072"/>
            <a:ext cx="1554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Chosen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02920" y="4754880"/>
            <a:ext cx="11183112" cy="914400"/>
          </a:xfrm>
          <a:prstGeom prst="roundRect">
            <a:avLst>
              <a:gd name="adj" fmla="val 6000"/>
            </a:avLst>
          </a:prstGeom>
          <a:solidFill>
            <a:srgbClr val="E9EFF2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77240" y="4864608"/>
            <a:ext cx="2468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Wait five years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3383280" y="4846320"/>
            <a:ext cx="6400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 the build. A larger bond in inflated dollars plus five more years of status-quo cost. Materially more expensive than building now.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9921240" y="5010912"/>
            <a:ext cx="1554480" cy="402336"/>
          </a:xfrm>
          <a:prstGeom prst="roundRect">
            <a:avLst>
              <a:gd name="adj" fmla="val 22727"/>
            </a:avLst>
          </a:prstGeom>
          <a:solidFill>
            <a:srgbClr val="5566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921240" y="5010912"/>
            <a:ext cx="1554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Costlier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02920" y="643737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Penobscot County  ·  Board of Commissioners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24712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C7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LONG-RUN CASE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new is the lowest cost over time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16002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county cost over 35 years, by path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02920" y="214884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quo (keep the 1869 jail)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114800" y="2258568"/>
            <a:ext cx="6217920" cy="420624"/>
          </a:xfrm>
          <a:prstGeom prst="roundRect">
            <a:avLst>
              <a:gd name="adj" fmla="val 8696"/>
            </a:avLst>
          </a:prstGeom>
          <a:solidFill>
            <a:srgbClr val="EDF1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114800" y="2258568"/>
            <a:ext cx="6217920" cy="420624"/>
          </a:xfrm>
          <a:prstGeom prst="roundRect">
            <a:avLst>
              <a:gd name="adj" fmla="val 8696"/>
            </a:avLst>
          </a:prstGeom>
          <a:solidFill>
            <a:srgbClr val="9B32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469880" y="2203704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B323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$1.22B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02920" y="301752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new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0" y="3127248"/>
            <a:ext cx="6217920" cy="420624"/>
          </a:xfrm>
          <a:prstGeom prst="roundRect">
            <a:avLst>
              <a:gd name="adj" fmla="val 8696"/>
            </a:avLst>
          </a:prstGeom>
          <a:solidFill>
            <a:srgbClr val="EDF1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114800" y="3127248"/>
            <a:ext cx="4340108" cy="420624"/>
          </a:xfrm>
          <a:prstGeom prst="roundRect">
            <a:avLst>
              <a:gd name="adj" fmla="val 8696"/>
            </a:avLst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592068" y="3072384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$850M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02920" y="388620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savings by building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0" y="3995928"/>
            <a:ext cx="6217920" cy="420624"/>
          </a:xfrm>
          <a:prstGeom prst="roundRect">
            <a:avLst>
              <a:gd name="adj" fmla="val 8696"/>
            </a:avLst>
          </a:prstGeom>
          <a:solidFill>
            <a:srgbClr val="EDF1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114800" y="3995928"/>
            <a:ext cx="1890248" cy="420624"/>
          </a:xfrm>
          <a:prstGeom prst="roundRect">
            <a:avLst>
              <a:gd name="adj" fmla="val 8696"/>
            </a:avLst>
          </a:prstGeom>
          <a:solidFill>
            <a:srgbClr val="2E7D5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142208" y="3941064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7D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$370M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02920" y="5029200"/>
            <a:ext cx="11183112" cy="914400"/>
          </a:xfrm>
          <a:prstGeom prst="roundRect">
            <a:avLst>
              <a:gd name="adj" fmla="val 6000"/>
            </a:avLst>
          </a:prstGeom>
          <a:solidFill>
            <a:srgbClr val="E7F1EB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2960" y="5138928"/>
            <a:ext cx="10515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bottom line:  </a:t>
            </a: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 nothing is the expensive option. Keeping the old jail running costs an estimated $1.22B over 35 years as repairs and boarding compound. Building a new facility costs about $850M over the same period, roughly $370M less.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02920" y="643737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Penobscot County  ·  Board of Commissioners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24712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C7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More than beds: what the new facility provides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1536192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facility is not just cells. It brings capacity and services in-county that the 1869 building cannot support, and that is where much of the long-run savings and the better outcomes come from.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3611880" cy="1828800"/>
          </a:xfrm>
          <a:prstGeom prst="roundRect">
            <a:avLst>
              <a:gd name="adj" fmla="val 3000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02920" y="2148840"/>
            <a:ext cx="3611880" cy="109728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58952" y="238658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Local capacity restored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58952" y="2935224"/>
            <a:ext cx="310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to bring home the 66 people now held in other counties, ending boarding out and restoring local control.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288536" y="2148840"/>
            <a:ext cx="3611880" cy="1828800"/>
          </a:xfrm>
          <a:prstGeom prst="roundRect">
            <a:avLst>
              <a:gd name="adj" fmla="val 3000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288536" y="2148840"/>
            <a:ext cx="3611880" cy="109728"/>
          </a:xfrm>
          <a:prstGeom prst="roundRect">
            <a:avLst>
              <a:gd name="adj" fmla="val 16667"/>
            </a:avLst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44568" y="238658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On-site medical care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4544568" y="2935224"/>
            <a:ext cx="310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proper medical wing, so routine care happens in the facility instead of through costly hospital transports and outside watches.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074152" y="2148840"/>
            <a:ext cx="3611880" cy="1828800"/>
          </a:xfrm>
          <a:prstGeom prst="roundRect">
            <a:avLst>
              <a:gd name="adj" fmla="val 3000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074152" y="2148840"/>
            <a:ext cx="3611880" cy="109728"/>
          </a:xfrm>
          <a:prstGeom prst="roundRect">
            <a:avLst>
              <a:gd name="adj" fmla="val 16667"/>
            </a:avLst>
          </a:prstGeom>
          <a:solidFill>
            <a:srgbClr val="2E7D5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330184" y="238658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Mental health and treatment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8330184" y="2935224"/>
            <a:ext cx="310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Space for mental health care and medication-assisted treatment the current building cannot house, meeting state standards.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02920" y="4160520"/>
            <a:ext cx="3611880" cy="1828800"/>
          </a:xfrm>
          <a:prstGeom prst="roundRect">
            <a:avLst>
              <a:gd name="adj" fmla="val 3000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502920" y="4160520"/>
            <a:ext cx="3611880" cy="109728"/>
          </a:xfrm>
          <a:prstGeom prst="roundRect">
            <a:avLst>
              <a:gd name="adj" fmla="val 16667"/>
            </a:avLst>
          </a:prstGeom>
          <a:solidFill>
            <a:srgbClr val="B884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58952" y="439826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Reentry and programming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758952" y="4946904"/>
            <a:ext cx="310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for education, substance-use, and reentry programming that supports treatment and diversion rather than competing with it.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288536" y="4160520"/>
            <a:ext cx="3611880" cy="1828800"/>
          </a:xfrm>
          <a:prstGeom prst="roundRect">
            <a:avLst>
              <a:gd name="adj" fmla="val 3000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288536" y="4160520"/>
            <a:ext cx="3611880" cy="109728"/>
          </a:xfrm>
          <a:prstGeom prst="roundRect">
            <a:avLst>
              <a:gd name="adj" fmla="val 16667"/>
            </a:avLst>
          </a:prstGeom>
          <a:solidFill>
            <a:srgbClr val="2C7A7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544568" y="439826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Direct-supervision housing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4544568" y="4946904"/>
            <a:ext cx="310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pods that let staff safely separate populations and supervise more efficiently, improving safety for staff and detainees.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8074152" y="4160520"/>
            <a:ext cx="3611880" cy="1828800"/>
          </a:xfrm>
          <a:prstGeom prst="roundRect">
            <a:avLst>
              <a:gd name="adj" fmla="val 3000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8074152" y="4160520"/>
            <a:ext cx="3611880" cy="109728"/>
          </a:xfrm>
          <a:prstGeom prst="roundRect">
            <a:avLst>
              <a:gd name="adj" fmla="val 16667"/>
            </a:avLst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8330184" y="439826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Right-sized and efficient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8330184" y="4946904"/>
            <a:ext cx="310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energy-efficient building sized for today's population, with lower long-run operating cost.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502920" y="643737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Penobscot County  ·  Board of Commissioners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24712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C7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RELOCATE, AND WHY A VOTE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Moving to a new site, decided by the voters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5440680" cy="3931920"/>
          </a:xfrm>
          <a:prstGeom prst="roundRect">
            <a:avLst>
              <a:gd name="adj" fmla="val 1395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20116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build at a new site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77240" y="246888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current jail, built in 1869, is at the end of its useful life and cannot be modernized or expanded on its existing site.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jail cannot be safely torn down and rebuilt while it is still housing people, so rebuilding it in place is not practical.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at a new, more suitable site lets the county construct a modern, right-sized facility while the current jail keeps running, then move in once it is ready.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purpose-built facility also makes room for on-site medical, mental health, and treatment programming the current building physically cannot house.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245352" y="1783080"/>
            <a:ext cx="5440680" cy="3931920"/>
          </a:xfrm>
          <a:prstGeom prst="roundRect">
            <a:avLst>
              <a:gd name="adj" fmla="val 1395"/>
            </a:avLst>
          </a:prstGeom>
          <a:solidFill>
            <a:srgbClr val="E2EEEE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519672" y="20116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it goes to the voters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519672" y="246888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Relocating the county jail requires voter approval under Maine law, so the decision goes to the ballot rather than being made by the commissioners alone. It is also a generational commitment the public should weigh in on directly.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the move as its own question, separate from the financing, lets voters weigh the direction this year and the cost next year, each on its own merits.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yes vote in November 2026 authorizes the relocation. It does not commit any money.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02920" y="643737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Penobscot County  ·  Board of Commissioners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24712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C7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DELIBERATE, TWO-STEP DECISION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Voters decide the direction first, then the financing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5440680" cy="3703320"/>
          </a:xfrm>
          <a:prstGeom prst="roundRect">
            <a:avLst>
              <a:gd name="adj" fmla="val 1481"/>
            </a:avLst>
          </a:prstGeom>
          <a:solidFill>
            <a:srgbClr val="E2EEEE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201168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C7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ONE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228600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November 3, 2026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77240" y="27889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Authorize relocating and replacing the jail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7240" y="3291840"/>
            <a:ext cx="4937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question in front of voters now.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decides direction only: should the county replace the failing jail.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financing is committed at this step.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45352" y="1783080"/>
            <a:ext cx="5440680" cy="3703320"/>
          </a:xfrm>
          <a:prstGeom prst="roundRect">
            <a:avLst>
              <a:gd name="adj" fmla="val 1481"/>
            </a:avLst>
          </a:prstGeom>
          <a:solidFill>
            <a:srgbClr val="FBEFD6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519672" y="201168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8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TWO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19672" y="228600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November 2027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519672" y="27889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Authorize the bond to finance it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519672" y="3291840"/>
            <a:ext cx="4937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separate vote, one year later.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decides the financing, with full cost detail presented to voters.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Splitting the two keeps each decision clear and on its own merits.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02920" y="643737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Penobscot County  ·  Board of Commissioners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24712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C7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WILL BE PAID FOR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Financed by a bond, separate from the operating budget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737360"/>
            <a:ext cx="5440680" cy="3657600"/>
          </a:xfrm>
          <a:prstGeom prst="roundRect">
            <a:avLst>
              <a:gd name="adj" fmla="val 1500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9659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financing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77240" y="242316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general obligation bond of about $78.2M, repaid over 30 years.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Issued through the Maine Municipal Bond Bank, which gives Maine counties access to strong bond ratings and low rates.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final amount is confirmed at issuance, after construction pricing in 2027.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45352" y="1737360"/>
            <a:ext cx="5440680" cy="3657600"/>
          </a:xfrm>
          <a:prstGeom prst="roundRect">
            <a:avLst>
              <a:gd name="adj" fmla="val 1500"/>
            </a:avLst>
          </a:prstGeom>
          <a:solidFill>
            <a:srgbClr val="E2EEEE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519672" y="19659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it does not squeeze services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519672" y="242316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Voter-approved debt service is exempt from the county assessment cap under Title 30-A, Section 701, subsection 2-C.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assessed as a separate, dedicated line, not taken from the operating budget, so it does not compete with day-to-day county services.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an additional cost, and it is still far less than the cost of keeping the old jail running.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5577840"/>
            <a:ext cx="11183112" cy="457200"/>
          </a:xfrm>
          <a:prstGeom prst="roundRect">
            <a:avLst>
              <a:gd name="adj" fmla="val 20000"/>
            </a:avLst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557784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bond works out to about $4.8M a year in debt service. What that means for a household is on the next page.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02920" y="643737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Penobscot County  ·  Board of Commissioners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24712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C7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COSTS, IN CONTEXT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bond in everyday terms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1572768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$78.2M bond</a:t>
            </a:r>
            <a:r>
              <a:rPr lang="en-US" sz="14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leads to  </a:t>
            </a:r>
            <a:r>
              <a:rPr lang="en-US" sz="14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$4.8M a year in debt service</a:t>
            </a:r>
            <a:r>
              <a:rPr lang="en-US" sz="14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which is what taxpayers share.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3383280" cy="4572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21488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023360" y="2148840"/>
            <a:ext cx="2468880" cy="4572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023360" y="214884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year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492240" y="2148840"/>
            <a:ext cx="2468880" cy="4572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92240" y="214884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month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961120" y="2148840"/>
            <a:ext cx="2468880" cy="4572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961120" y="214884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day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40080" y="2606040"/>
            <a:ext cx="3383280" cy="603504"/>
          </a:xfrm>
          <a:prstGeom prst="rect">
            <a:avLst/>
          </a:prstGeom>
          <a:solidFill>
            <a:srgbClr val="F4F7F9"/>
          </a:solidFill>
          <a:ln w="6350">
            <a:solidFill>
              <a:srgbClr val="D8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0080" y="260604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resident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023360" y="2606040"/>
            <a:ext cx="2468880" cy="603504"/>
          </a:xfrm>
          <a:prstGeom prst="rect">
            <a:avLst/>
          </a:prstGeom>
          <a:solidFill>
            <a:srgbClr val="F4F7F9"/>
          </a:solidFill>
          <a:ln w="6350">
            <a:solidFill>
              <a:srgbClr val="D8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023360" y="2606040"/>
            <a:ext cx="2468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$31.55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492240" y="2606040"/>
            <a:ext cx="2468880" cy="603504"/>
          </a:xfrm>
          <a:prstGeom prst="rect">
            <a:avLst/>
          </a:prstGeom>
          <a:solidFill>
            <a:srgbClr val="F4F7F9"/>
          </a:solidFill>
          <a:ln w="6350">
            <a:solidFill>
              <a:srgbClr val="D8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492240" y="2606040"/>
            <a:ext cx="2468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$2.63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961120" y="2606040"/>
            <a:ext cx="2468880" cy="603504"/>
          </a:xfrm>
          <a:prstGeom prst="rect">
            <a:avLst/>
          </a:prstGeom>
          <a:solidFill>
            <a:srgbClr val="F4F7F9"/>
          </a:solidFill>
          <a:ln w="6350">
            <a:solidFill>
              <a:srgbClr val="D8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961120" y="2606040"/>
            <a:ext cx="2468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$0.09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40080" y="3209544"/>
            <a:ext cx="3383280" cy="603504"/>
          </a:xfrm>
          <a:prstGeom prst="rect">
            <a:avLst/>
          </a:prstGeom>
          <a:solidFill>
            <a:srgbClr val="E9EFF2"/>
          </a:solidFill>
          <a:ln w="6350">
            <a:solidFill>
              <a:srgbClr val="D8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40080" y="3209544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$100,000 of property value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4023360" y="3209544"/>
            <a:ext cx="2468880" cy="603504"/>
          </a:xfrm>
          <a:prstGeom prst="rect">
            <a:avLst/>
          </a:prstGeom>
          <a:solidFill>
            <a:srgbClr val="E9EFF2"/>
          </a:solidFill>
          <a:ln w="6350">
            <a:solidFill>
              <a:srgbClr val="D8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023360" y="3209544"/>
            <a:ext cx="2468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$23.73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492240" y="3209544"/>
            <a:ext cx="2468880" cy="603504"/>
          </a:xfrm>
          <a:prstGeom prst="rect">
            <a:avLst/>
          </a:prstGeom>
          <a:solidFill>
            <a:srgbClr val="E9EFF2"/>
          </a:solidFill>
          <a:ln w="6350">
            <a:solidFill>
              <a:srgbClr val="D8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492240" y="3209544"/>
            <a:ext cx="2468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$1.98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8961120" y="3209544"/>
            <a:ext cx="2468880" cy="603504"/>
          </a:xfrm>
          <a:prstGeom prst="rect">
            <a:avLst/>
          </a:prstGeom>
          <a:solidFill>
            <a:srgbClr val="E9EFF2"/>
          </a:solidFill>
          <a:ln w="6350">
            <a:solidFill>
              <a:srgbClr val="D8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8961120" y="3209544"/>
            <a:ext cx="2468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$0.07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640080" y="41605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 typical home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640080" y="4526280"/>
            <a:ext cx="3566160" cy="914400"/>
          </a:xfrm>
          <a:prstGeom prst="roundRect">
            <a:avLst>
              <a:gd name="adj" fmla="val 6000"/>
            </a:avLst>
          </a:prstGeom>
          <a:solidFill>
            <a:srgbClr val="E2EEEE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640080" y="4645152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$150,000 home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640080" y="49560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$36 / year</a:t>
            </a:r>
            <a:endParaRPr lang="en-US" sz="1700" dirty="0"/>
          </a:p>
        </p:txBody>
      </p:sp>
      <p:sp>
        <p:nvSpPr>
          <p:cNvPr id="33" name="Shape 31"/>
          <p:cNvSpPr/>
          <p:nvPr/>
        </p:nvSpPr>
        <p:spPr>
          <a:xfrm>
            <a:off x="4398264" y="4526280"/>
            <a:ext cx="3566160" cy="914400"/>
          </a:xfrm>
          <a:prstGeom prst="roundRect">
            <a:avLst>
              <a:gd name="adj" fmla="val 6000"/>
            </a:avLst>
          </a:prstGeom>
          <a:solidFill>
            <a:srgbClr val="E2EEEE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398264" y="4645152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$250,000 home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4398264" y="49560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$59 / year</a:t>
            </a:r>
            <a:endParaRPr lang="en-US" sz="1700" dirty="0"/>
          </a:p>
        </p:txBody>
      </p:sp>
      <p:sp>
        <p:nvSpPr>
          <p:cNvPr id="36" name="Shape 34"/>
          <p:cNvSpPr/>
          <p:nvPr/>
        </p:nvSpPr>
        <p:spPr>
          <a:xfrm>
            <a:off x="8156448" y="4526280"/>
            <a:ext cx="3566160" cy="914400"/>
          </a:xfrm>
          <a:prstGeom prst="roundRect">
            <a:avLst>
              <a:gd name="adj" fmla="val 6000"/>
            </a:avLst>
          </a:prstGeom>
          <a:solidFill>
            <a:srgbClr val="E2EEEE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8156448" y="4645152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$350,000 home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8156448" y="49560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$83 / year</a:t>
            </a:r>
            <a:endParaRPr lang="en-US" sz="1700" dirty="0"/>
          </a:p>
        </p:txBody>
      </p:sp>
      <p:sp>
        <p:nvSpPr>
          <p:cNvPr id="39" name="Text 37"/>
          <p:cNvSpPr/>
          <p:nvPr/>
        </p:nvSpPr>
        <p:spPr>
          <a:xfrm>
            <a:off x="640080" y="5715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the county's 2026 state valuation of about $20.2B and 152,199 residents. Debt service is apportioned by state valuation, so the exact amount varies somewhat by municipality.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502920" y="643737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Penobscot County  ·  Board of Commissioners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1124712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C7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TIMELINE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decision to open doors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965960"/>
            <a:ext cx="2011680" cy="786384"/>
          </a:xfrm>
          <a:prstGeom prst="roundRect">
            <a:avLst>
              <a:gd name="adj" fmla="val 6977"/>
            </a:avLst>
          </a:prstGeom>
          <a:solidFill>
            <a:srgbClr val="2C7A7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965960"/>
            <a:ext cx="20116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Nov 2026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697480" y="1965960"/>
            <a:ext cx="8988552" cy="786384"/>
          </a:xfrm>
          <a:prstGeom prst="roundRect">
            <a:avLst>
              <a:gd name="adj" fmla="val 6977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971800" y="1965960"/>
            <a:ext cx="2468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Move vote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486400" y="1965960"/>
            <a:ext cx="6035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Voters authorize relocating and replacing the jail.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02920" y="2898648"/>
            <a:ext cx="2011680" cy="786384"/>
          </a:xfrm>
          <a:prstGeom prst="roundRect">
            <a:avLst>
              <a:gd name="adj" fmla="val 6977"/>
            </a:avLst>
          </a:prstGeom>
          <a:solidFill>
            <a:srgbClr val="B884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2898648"/>
            <a:ext cx="20116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Nov 2027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2697480" y="2898648"/>
            <a:ext cx="8988552" cy="786384"/>
          </a:xfrm>
          <a:prstGeom prst="roundRect">
            <a:avLst>
              <a:gd name="adj" fmla="val 6977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971800" y="2898648"/>
            <a:ext cx="2468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Bond vote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86400" y="2898648"/>
            <a:ext cx="6035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Voters authorize the financing, with full cost detail.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02920" y="3831336"/>
            <a:ext cx="2011680" cy="786384"/>
          </a:xfrm>
          <a:prstGeom prst="roundRect">
            <a:avLst>
              <a:gd name="adj" fmla="val 6977"/>
            </a:avLst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3831336"/>
            <a:ext cx="20116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2028 to 2030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2697480" y="3831336"/>
            <a:ext cx="8988552" cy="786384"/>
          </a:xfrm>
          <a:prstGeom prst="roundRect">
            <a:avLst>
              <a:gd name="adj" fmla="val 6977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2971800" y="3831336"/>
            <a:ext cx="2468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Construction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486400" y="3831336"/>
            <a:ext cx="6035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facility is built.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02920" y="4764024"/>
            <a:ext cx="2011680" cy="786384"/>
          </a:xfrm>
          <a:prstGeom prst="roundRect">
            <a:avLst>
              <a:gd name="adj" fmla="val 6977"/>
            </a:avLst>
          </a:prstGeom>
          <a:solidFill>
            <a:srgbClr val="2E7D5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02920" y="4764024"/>
            <a:ext cx="20116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About 2031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2697480" y="4764024"/>
            <a:ext cx="8988552" cy="786384"/>
          </a:xfrm>
          <a:prstGeom prst="roundRect">
            <a:avLst>
              <a:gd name="adj" fmla="val 6977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971800" y="4764024"/>
            <a:ext cx="2468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Doors open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486400" y="4764024"/>
            <a:ext cx="6035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Boarding out of county ends as the facility opens.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02920" y="58064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figures are estimates and will firm up as design and construction pricing are completed.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02920" y="643737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Penobscot County  ·  Board of Commissioners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24712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C7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NEXT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decision in front of voters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11183112" cy="1874520"/>
          </a:xfrm>
          <a:prstGeom prst="roundRect">
            <a:avLst>
              <a:gd name="adj" fmla="val 2927"/>
            </a:avLst>
          </a:prstGeom>
          <a:solidFill>
            <a:srgbClr val="E2EEEE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201168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November 3, 2026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Voters decide whether to authorize relocating and replacing the county jail. A yes vote sets the direction. It does not commit any financing, which comes to voters as a separate question in November 2027.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" y="3886200"/>
            <a:ext cx="11183112" cy="1691640"/>
          </a:xfrm>
          <a:prstGeom prst="roundRect">
            <a:avLst>
              <a:gd name="adj" fmla="val 3243"/>
            </a:avLst>
          </a:prstGeom>
          <a:solidFill>
            <a:srgbClr val="F4F7F9"/>
          </a:solidFill>
          <a:ln/>
          <a:effectLst>
            <a:outerShdw blurRad="76200" dist="25400" dir="5400000" algn="bl" rotWithShape="0">
              <a:srgbClr val="9AA7B2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4087368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8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452628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63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about the plan can be directed to the Penobscot County Commissioners' Office.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02920" y="643737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Penobscot County  ·  Board of Commissioners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24712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1511</Words>
  <Application>Microsoft Office PowerPoint</Application>
  <PresentationFormat>Widescreen</PresentationFormat>
  <Paragraphs>178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Penobscot County</dc:creator>
  <cp:lastModifiedBy>Jason Sharpe</cp:lastModifiedBy>
  <cp:revision>1</cp:revision>
  <dcterms:created xsi:type="dcterms:W3CDTF">2026-09-16T16:53:06Z</dcterms:created>
  <dcterms:modified xsi:type="dcterms:W3CDTF">2026-09-16T16:55:00Z</dcterms:modified>
</cp:coreProperties>
</file>